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40B365C-2BE8-40DA-96B9-9A86F939112B}" type="datetimeFigureOut">
              <a:rPr lang="en-US" smtClean="0"/>
              <a:pPr/>
              <a:t>7/9/2015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2973FDB-E2F9-48D3-9771-FAA123DF744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0B365C-2BE8-40DA-96B9-9A86F939112B}"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73FDB-E2F9-48D3-9771-FAA123DF74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0B365C-2BE8-40DA-96B9-9A86F939112B}"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73FDB-E2F9-48D3-9771-FAA123DF74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0B365C-2BE8-40DA-96B9-9A86F939112B}"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73FDB-E2F9-48D3-9771-FAA123DF74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0B365C-2BE8-40DA-96B9-9A86F939112B}"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73FDB-E2F9-48D3-9771-FAA123DF744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0B365C-2BE8-40DA-96B9-9A86F939112B}" type="datetimeFigureOut">
              <a:rPr lang="en-US" smtClean="0"/>
              <a:pPr/>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73FDB-E2F9-48D3-9771-FAA123DF74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40B365C-2BE8-40DA-96B9-9A86F939112B}" type="datetimeFigureOut">
              <a:rPr lang="en-US" smtClean="0"/>
              <a:pPr/>
              <a:t>7/9/2015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973FDB-E2F9-48D3-9771-FAA123DF74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0B365C-2BE8-40DA-96B9-9A86F939112B}" type="datetimeFigureOut">
              <a:rPr lang="en-US" smtClean="0"/>
              <a:pPr/>
              <a:t>7/9/2015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973FDB-E2F9-48D3-9771-FAA123DF74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B365C-2BE8-40DA-96B9-9A86F939112B}" type="datetimeFigureOut">
              <a:rPr lang="en-US" smtClean="0"/>
              <a:pPr/>
              <a:t>7/9/2015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973FDB-E2F9-48D3-9771-FAA123DF74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0B365C-2BE8-40DA-96B9-9A86F939112B}" type="datetimeFigureOut">
              <a:rPr lang="en-US" smtClean="0"/>
              <a:pPr/>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73FDB-E2F9-48D3-9771-FAA123DF74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0B365C-2BE8-40DA-96B9-9A86F939112B}" type="datetimeFigureOut">
              <a:rPr lang="en-US" smtClean="0"/>
              <a:pPr/>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2973FDB-E2F9-48D3-9771-FAA123DF744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0B365C-2BE8-40DA-96B9-9A86F939112B}" type="datetimeFigureOut">
              <a:rPr lang="en-US" smtClean="0"/>
              <a:pPr/>
              <a:t>7/9/2015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973FDB-E2F9-48D3-9771-FAA123DF744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Gaius Julius Caesar</a:t>
            </a:r>
            <a:endParaRPr lang="en-US" dirty="0"/>
          </a:p>
        </p:txBody>
      </p:sp>
      <p:sp>
        <p:nvSpPr>
          <p:cNvPr id="3" name="Subtitle 2"/>
          <p:cNvSpPr>
            <a:spLocks noGrp="1"/>
          </p:cNvSpPr>
          <p:nvPr>
            <p:ph type="subTitle" idx="1"/>
          </p:nvPr>
        </p:nvSpPr>
        <p:spPr/>
        <p:txBody>
          <a:bodyPr>
            <a:normAutofit/>
          </a:bodyPr>
          <a:lstStyle/>
          <a:p>
            <a:r>
              <a:rPr lang="en-US" dirty="0" smtClean="0"/>
              <a:t>Julius Caesar/The First Triumvirate/The End of the Roman Republic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Caesar’s Life</a:t>
            </a:r>
            <a:endParaRPr lang="en-US" dirty="0"/>
          </a:p>
        </p:txBody>
      </p:sp>
      <p:sp>
        <p:nvSpPr>
          <p:cNvPr id="3" name="Text Placeholder 2"/>
          <p:cNvSpPr>
            <a:spLocks noGrp="1"/>
          </p:cNvSpPr>
          <p:nvPr>
            <p:ph type="body" idx="2"/>
          </p:nvPr>
        </p:nvSpPr>
        <p:spPr/>
        <p:txBody>
          <a:bodyPr>
            <a:normAutofit lnSpcReduction="10000"/>
          </a:bodyPr>
          <a:lstStyle/>
          <a:p>
            <a:r>
              <a:rPr lang="en-US" dirty="0" smtClean="0"/>
              <a:t>Caesar supported Cleopatra over her brother.  After settling affairs in Egypt (and supposedly fathering a child with Cleopatra), he moved on to the East in 47 BCE.</a:t>
            </a:r>
          </a:p>
          <a:p>
            <a:endParaRPr lang="en-US" dirty="0" smtClean="0"/>
          </a:p>
          <a:p>
            <a:r>
              <a:rPr lang="en-US" dirty="0" smtClean="0"/>
              <a:t>But the civil war was not over. Caesar had to fight senatorial armies in North Africa (46 BCE) and then in Spain (45 BCE</a:t>
            </a:r>
            <a:r>
              <a:rPr lang="en-US" dirty="0" smtClean="0"/>
              <a:t>).</a:t>
            </a:r>
          </a:p>
          <a:p>
            <a:endParaRPr lang="en-US" dirty="0" smtClean="0"/>
          </a:p>
          <a:p>
            <a:r>
              <a:rPr lang="en-US" dirty="0" smtClean="0"/>
              <a:t>After the civil wars had ended Caesar was faced with having to reestablish constitutional government. The senate gave Caesar the title “dictator for life” in 44 BCE. Caesar argued that he invaded Italy to defend the tribunes who supported him and the interest of his soldier’s and honors.</a:t>
            </a:r>
            <a:endParaRPr lang="en-US" dirty="0"/>
          </a:p>
        </p:txBody>
      </p:sp>
      <p:pic>
        <p:nvPicPr>
          <p:cNvPr id="5" name="Content Placeholder 4" descr="Cleopatraprofile2.jpg"/>
          <p:cNvPicPr>
            <a:picLocks noGrp="1" noChangeAspect="1"/>
          </p:cNvPicPr>
          <p:nvPr>
            <p:ph sz="half" idx="1"/>
          </p:nvPr>
        </p:nvPicPr>
        <p:blipFill>
          <a:blip r:embed="rId2" cstate="print"/>
          <a:stretch>
            <a:fillRect/>
          </a:stretch>
        </p:blipFill>
        <p:spPr>
          <a:xfrm>
            <a:off x="3428759" y="533400"/>
            <a:ext cx="5124691" cy="3200400"/>
          </a:xfrm>
        </p:spPr>
      </p:pic>
      <p:sp>
        <p:nvSpPr>
          <p:cNvPr id="6" name="TextBox 5"/>
          <p:cNvSpPr txBox="1"/>
          <p:nvPr/>
        </p:nvSpPr>
        <p:spPr>
          <a:xfrm>
            <a:off x="3429000" y="3886200"/>
            <a:ext cx="5105400" cy="381000"/>
          </a:xfrm>
          <a:prstGeom prst="rect">
            <a:avLst/>
          </a:prstGeom>
          <a:noFill/>
        </p:spPr>
        <p:txBody>
          <a:bodyPr wrap="square" rtlCol="0">
            <a:spAutoFit/>
          </a:bodyPr>
          <a:lstStyle/>
          <a:p>
            <a:r>
              <a:rPr lang="en-US" dirty="0" smtClean="0"/>
              <a:t>Cleopatra from HBO’s </a:t>
            </a:r>
            <a:r>
              <a:rPr lang="en-US" i="1" dirty="0" smtClean="0"/>
              <a:t>Rome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Caesar’s Life</a:t>
            </a:r>
            <a:endParaRPr lang="en-US" dirty="0"/>
          </a:p>
        </p:txBody>
      </p:sp>
      <p:sp>
        <p:nvSpPr>
          <p:cNvPr id="3" name="Text Placeholder 2"/>
          <p:cNvSpPr>
            <a:spLocks noGrp="1"/>
          </p:cNvSpPr>
          <p:nvPr>
            <p:ph type="body" idx="2"/>
          </p:nvPr>
        </p:nvSpPr>
        <p:spPr/>
        <p:txBody>
          <a:bodyPr/>
          <a:lstStyle/>
          <a:p>
            <a:r>
              <a:rPr lang="en-US" dirty="0" smtClean="0"/>
              <a:t>There is some evidence that Caesar wished to become a king.  However, this remains far from settled. </a:t>
            </a:r>
          </a:p>
          <a:p>
            <a:endParaRPr lang="en-US" dirty="0" smtClean="0"/>
          </a:p>
          <a:p>
            <a:r>
              <a:rPr lang="en-US" dirty="0" smtClean="0"/>
              <a:t>During his short lived administration, he tried to settle economic affairs by relieving debt. This satisfied neither creditors or debtors. </a:t>
            </a:r>
          </a:p>
          <a:p>
            <a:endParaRPr lang="en-US" dirty="0" smtClean="0"/>
          </a:p>
          <a:p>
            <a:r>
              <a:rPr lang="en-US" dirty="0" smtClean="0"/>
              <a:t>He also reformed the calendar. Logic dictated that the new year should being on the day after the winter solstice, but Roman religion required delay.  We still live with that delay today and with the additional month named after the dictator: July. </a:t>
            </a:r>
            <a:endParaRPr lang="en-US" dirty="0"/>
          </a:p>
        </p:txBody>
      </p:sp>
      <p:pic>
        <p:nvPicPr>
          <p:cNvPr id="5" name="Content Placeholder 4" descr="tumblr_inline_nogkzckFqA1t79fgm_540.jpg"/>
          <p:cNvPicPr>
            <a:picLocks noGrp="1" noChangeAspect="1"/>
          </p:cNvPicPr>
          <p:nvPr>
            <p:ph sz="half" idx="1"/>
          </p:nvPr>
        </p:nvPicPr>
        <p:blipFill>
          <a:blip r:embed="rId2" cstate="print"/>
          <a:stretch>
            <a:fillRect/>
          </a:stretch>
        </p:blipFill>
        <p:spPr>
          <a:xfrm>
            <a:off x="3451469" y="457200"/>
            <a:ext cx="5006731" cy="3124200"/>
          </a:xfrm>
        </p:spPr>
      </p:pic>
      <p:sp>
        <p:nvSpPr>
          <p:cNvPr id="6" name="TextBox 5"/>
          <p:cNvSpPr txBox="1"/>
          <p:nvPr/>
        </p:nvSpPr>
        <p:spPr>
          <a:xfrm>
            <a:off x="3581400" y="3810000"/>
            <a:ext cx="4876800" cy="369332"/>
          </a:xfrm>
          <a:prstGeom prst="rect">
            <a:avLst/>
          </a:prstGeom>
          <a:noFill/>
        </p:spPr>
        <p:txBody>
          <a:bodyPr wrap="square" rtlCol="0">
            <a:spAutoFit/>
          </a:bodyPr>
          <a:lstStyle/>
          <a:p>
            <a:r>
              <a:rPr lang="en-US" dirty="0" smtClean="0"/>
              <a:t>Julius Caesar from HBO’s </a:t>
            </a:r>
            <a:r>
              <a:rPr lang="en-US" i="1" dirty="0" smtClean="0"/>
              <a:t>Rome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Caesar’s Life</a:t>
            </a:r>
            <a:endParaRPr lang="en-US" dirty="0"/>
          </a:p>
        </p:txBody>
      </p:sp>
      <p:sp>
        <p:nvSpPr>
          <p:cNvPr id="3" name="Text Placeholder 2"/>
          <p:cNvSpPr>
            <a:spLocks noGrp="1"/>
          </p:cNvSpPr>
          <p:nvPr>
            <p:ph type="body" idx="2"/>
          </p:nvPr>
        </p:nvSpPr>
        <p:spPr/>
        <p:txBody>
          <a:bodyPr/>
          <a:lstStyle/>
          <a:p>
            <a:r>
              <a:rPr lang="en-US" dirty="0" smtClean="0"/>
              <a:t>The major political policy that brought Caesar’s early demise was clemency (forgiveness).  He believed that people who owed their lives to him would demonstrate future gratitude. He was wrong.</a:t>
            </a:r>
          </a:p>
          <a:p>
            <a:endParaRPr lang="en-US" dirty="0" smtClean="0"/>
          </a:p>
          <a:p>
            <a:r>
              <a:rPr lang="en-US" dirty="0" smtClean="0"/>
              <a:t>Many of those whom Caesar forgave were conspirators of his assassination. The conspirators struck during a meeting of the Senate at the Theatre of Pompey on March 15, 44 BCE, the eve of Caesar’s planned departure for Parthia where he hoped to avenge Crassus’s humiliating defeat. </a:t>
            </a:r>
            <a:endParaRPr lang="en-US" dirty="0"/>
          </a:p>
        </p:txBody>
      </p:sp>
      <p:pic>
        <p:nvPicPr>
          <p:cNvPr id="5" name="Content Placeholder 4" descr="Cesar-sa_mort.jpg"/>
          <p:cNvPicPr>
            <a:picLocks noGrp="1" noChangeAspect="1"/>
          </p:cNvPicPr>
          <p:nvPr>
            <p:ph sz="half" idx="1"/>
          </p:nvPr>
        </p:nvPicPr>
        <p:blipFill>
          <a:blip r:embed="rId2" cstate="print"/>
          <a:stretch>
            <a:fillRect/>
          </a:stretch>
        </p:blipFill>
        <p:spPr>
          <a:xfrm>
            <a:off x="3371411" y="228600"/>
            <a:ext cx="5474139" cy="3886200"/>
          </a:xfrm>
        </p:spPr>
      </p:pic>
      <p:sp>
        <p:nvSpPr>
          <p:cNvPr id="6" name="TextBox 5"/>
          <p:cNvSpPr txBox="1"/>
          <p:nvPr/>
        </p:nvSpPr>
        <p:spPr>
          <a:xfrm>
            <a:off x="3581400" y="4343400"/>
            <a:ext cx="5181600" cy="646331"/>
          </a:xfrm>
          <a:prstGeom prst="rect">
            <a:avLst/>
          </a:prstGeom>
          <a:noFill/>
        </p:spPr>
        <p:txBody>
          <a:bodyPr wrap="square" rtlCol="0">
            <a:spAutoFit/>
          </a:bodyPr>
          <a:lstStyle/>
          <a:p>
            <a:r>
              <a:rPr lang="en-US" dirty="0" smtClean="0"/>
              <a:t>Assassination of Caesar at the base of the statue of Pompey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Caesar’s Legacy</a:t>
            </a:r>
            <a:endParaRPr lang="en-US" dirty="0"/>
          </a:p>
        </p:txBody>
      </p:sp>
      <p:sp>
        <p:nvSpPr>
          <p:cNvPr id="3" name="Text Placeholder 2"/>
          <p:cNvSpPr>
            <a:spLocks noGrp="1"/>
          </p:cNvSpPr>
          <p:nvPr>
            <p:ph type="body" idx="2"/>
          </p:nvPr>
        </p:nvSpPr>
        <p:spPr/>
        <p:txBody>
          <a:bodyPr>
            <a:normAutofit lnSpcReduction="10000"/>
          </a:bodyPr>
          <a:lstStyle/>
          <a:p>
            <a:r>
              <a:rPr lang="en-US" dirty="0" smtClean="0"/>
              <a:t>At his death, Caesar was declared a god by the Senate and another round of civil wars erupted.</a:t>
            </a:r>
          </a:p>
          <a:p>
            <a:endParaRPr lang="en-US" dirty="0" smtClean="0"/>
          </a:p>
          <a:p>
            <a:r>
              <a:rPr lang="en-US" dirty="0" smtClean="0"/>
              <a:t>In his will, Caesar had adopted his great nephew, Gaius Octavian, who had adopted Caesar’s name.</a:t>
            </a:r>
          </a:p>
          <a:p>
            <a:endParaRPr lang="en-US" dirty="0" smtClean="0"/>
          </a:p>
          <a:p>
            <a:r>
              <a:rPr lang="en-US" dirty="0" smtClean="0"/>
              <a:t>Long story short, a Second Triumvirate was  created between Octavian, Marc Antony (Caesar’s leading general in Gaul), and Marcus Lepidus.  Lepidus quickly falls out of the scene leaving conflict between Octavian and Antony.  Octavian and his general, Marcus Agrippa, beat the forces of Antony and Cleopatra, at a naval battle in Actium, Greece.  Octavian is victorious and becomes Rome’s 1</a:t>
            </a:r>
            <a:r>
              <a:rPr lang="en-US" baseline="30000" dirty="0" smtClean="0"/>
              <a:t>st</a:t>
            </a:r>
            <a:r>
              <a:rPr lang="en-US" dirty="0" smtClean="0"/>
              <a:t> emperor in 31 BCE. </a:t>
            </a:r>
            <a:endParaRPr lang="en-US" dirty="0"/>
          </a:p>
        </p:txBody>
      </p:sp>
      <p:pic>
        <p:nvPicPr>
          <p:cNvPr id="5" name="Content Placeholder 4" descr="Castro_Battle_of_Actium.jpg"/>
          <p:cNvPicPr>
            <a:picLocks noGrp="1" noChangeAspect="1"/>
          </p:cNvPicPr>
          <p:nvPr>
            <p:ph sz="half" idx="1"/>
          </p:nvPr>
        </p:nvPicPr>
        <p:blipFill>
          <a:blip r:embed="rId2" cstate="print"/>
          <a:stretch>
            <a:fillRect/>
          </a:stretch>
        </p:blipFill>
        <p:spPr>
          <a:xfrm>
            <a:off x="3505200" y="381000"/>
            <a:ext cx="5638800" cy="3987437"/>
          </a:xfrm>
        </p:spPr>
      </p:pic>
      <p:sp>
        <p:nvSpPr>
          <p:cNvPr id="6" name="TextBox 5"/>
          <p:cNvSpPr txBox="1"/>
          <p:nvPr/>
        </p:nvSpPr>
        <p:spPr>
          <a:xfrm>
            <a:off x="3505200" y="4495800"/>
            <a:ext cx="5410200" cy="369332"/>
          </a:xfrm>
          <a:prstGeom prst="rect">
            <a:avLst/>
          </a:prstGeom>
          <a:noFill/>
        </p:spPr>
        <p:txBody>
          <a:bodyPr wrap="square" rtlCol="0">
            <a:spAutoFit/>
          </a:bodyPr>
          <a:lstStyle/>
          <a:p>
            <a:r>
              <a:rPr lang="en-US" dirty="0" smtClean="0"/>
              <a:t>Battle of Actium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Caesar’s Life</a:t>
            </a:r>
            <a:endParaRPr lang="en-US" dirty="0"/>
          </a:p>
        </p:txBody>
      </p:sp>
      <p:sp>
        <p:nvSpPr>
          <p:cNvPr id="6" name="Text Placeholder 5"/>
          <p:cNvSpPr>
            <a:spLocks noGrp="1"/>
          </p:cNvSpPr>
          <p:nvPr>
            <p:ph idx="1"/>
          </p:nvPr>
        </p:nvSpPr>
        <p:spPr/>
        <p:txBody>
          <a:bodyPr>
            <a:normAutofit fontScale="85000" lnSpcReduction="20000"/>
          </a:bodyPr>
          <a:lstStyle/>
          <a:p>
            <a:r>
              <a:rPr lang="en-US" dirty="0" smtClean="0"/>
              <a:t>Julius Caesar was born in 100 BCE during very troubled political times in Rome.</a:t>
            </a:r>
          </a:p>
          <a:p>
            <a:endParaRPr lang="en-US" dirty="0" smtClean="0"/>
          </a:p>
          <a:p>
            <a:r>
              <a:rPr lang="en-US" dirty="0" smtClean="0"/>
              <a:t>Two leading political figures are at the center of Rome’s chaos: Marius (157-86) and Sulla (138-79). </a:t>
            </a:r>
          </a:p>
          <a:p>
            <a:endParaRPr lang="en-US" dirty="0" smtClean="0"/>
          </a:p>
          <a:p>
            <a:r>
              <a:rPr lang="en-US" dirty="0" smtClean="0"/>
              <a:t>Marius served for consul 7 times, was known for opposing conservative factions, and was married to Julius Caesar’s aunt. He was a member of the </a:t>
            </a:r>
            <a:r>
              <a:rPr lang="en-US" i="1" dirty="0" err="1" smtClean="0"/>
              <a:t>populares</a:t>
            </a:r>
            <a:r>
              <a:rPr lang="en-US" dirty="0" smtClean="0"/>
              <a:t> faction.</a:t>
            </a:r>
          </a:p>
          <a:p>
            <a:endParaRPr lang="en-US" dirty="0" smtClean="0"/>
          </a:p>
          <a:p>
            <a:r>
              <a:rPr lang="en-US" dirty="0" smtClean="0"/>
              <a:t>Sulla was Marius’s general and a Roman dictator while Caesar was in his teens.  Sulla favored Rome’s conservatives </a:t>
            </a:r>
            <a:r>
              <a:rPr lang="en-US" i="1" dirty="0" smtClean="0"/>
              <a:t>(</a:t>
            </a:r>
            <a:r>
              <a:rPr lang="en-US" i="1" dirty="0" err="1" smtClean="0"/>
              <a:t>optimates</a:t>
            </a:r>
            <a:r>
              <a:rPr lang="en-US" i="1" dirty="0" smtClean="0"/>
              <a:t>).</a:t>
            </a:r>
            <a:r>
              <a:rPr lang="en-US" dirty="0" smtClean="0"/>
              <a:t>  After marching on Rome and taking it twice, he made motions to restore power to Rome’s  senate.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Caesar’s Life</a:t>
            </a:r>
            <a:endParaRPr lang="en-US" dirty="0"/>
          </a:p>
        </p:txBody>
      </p:sp>
      <p:sp>
        <p:nvSpPr>
          <p:cNvPr id="4" name="Text Placeholder 3"/>
          <p:cNvSpPr>
            <a:spLocks noGrp="1"/>
          </p:cNvSpPr>
          <p:nvPr>
            <p:ph type="body" idx="2"/>
          </p:nvPr>
        </p:nvSpPr>
        <p:spPr/>
        <p:txBody>
          <a:bodyPr/>
          <a:lstStyle/>
          <a:p>
            <a:r>
              <a:rPr lang="en-US" dirty="0" smtClean="0"/>
              <a:t>Sulla was the first Roman general to take on a “proscription”.</a:t>
            </a:r>
          </a:p>
          <a:p>
            <a:endParaRPr lang="en-US" dirty="0" smtClean="0"/>
          </a:p>
          <a:p>
            <a:r>
              <a:rPr lang="en-US" dirty="0" smtClean="0"/>
              <a:t>Pompey benefited greatly from Sulla’s proscription during his teenage years and was given the nickname  </a:t>
            </a:r>
            <a:r>
              <a:rPr lang="en-US" i="1" dirty="0" err="1" smtClean="0"/>
              <a:t>adulescentulus</a:t>
            </a:r>
            <a:r>
              <a:rPr lang="en-US" i="1" dirty="0" smtClean="0"/>
              <a:t> </a:t>
            </a:r>
            <a:r>
              <a:rPr lang="en-US" i="1" dirty="0" err="1" smtClean="0"/>
              <a:t>carnifex</a:t>
            </a:r>
            <a:r>
              <a:rPr lang="en-US" dirty="0" smtClean="0"/>
              <a:t>, teenage butcher.</a:t>
            </a:r>
          </a:p>
          <a:p>
            <a:endParaRPr lang="en-US" dirty="0" smtClean="0"/>
          </a:p>
          <a:p>
            <a:r>
              <a:rPr lang="en-US" dirty="0" smtClean="0"/>
              <a:t>Caesar, because of his familial association with Marius and his refusal to divorce his wife whose family had been hostile to Sulla, had to travel East until things became safer in Rome. </a:t>
            </a:r>
          </a:p>
          <a:p>
            <a:endParaRPr lang="en-US" dirty="0"/>
          </a:p>
        </p:txBody>
      </p:sp>
      <p:pic>
        <p:nvPicPr>
          <p:cNvPr id="5" name="Content Placeholder 4" descr="Augustyn_mirys-sulla_proscription.jpg"/>
          <p:cNvPicPr>
            <a:picLocks noGrp="1" noChangeAspect="1"/>
          </p:cNvPicPr>
          <p:nvPr>
            <p:ph sz="half" idx="1"/>
          </p:nvPr>
        </p:nvPicPr>
        <p:blipFill>
          <a:blip r:embed="rId2" cstate="print"/>
          <a:stretch>
            <a:fillRect/>
          </a:stretch>
        </p:blipFill>
        <p:spPr>
          <a:xfrm>
            <a:off x="3381411" y="1447800"/>
            <a:ext cx="5750897" cy="452616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Caesar’s Life</a:t>
            </a:r>
            <a:endParaRPr lang="en-US" dirty="0"/>
          </a:p>
        </p:txBody>
      </p:sp>
      <p:sp>
        <p:nvSpPr>
          <p:cNvPr id="3" name="Text Placeholder 2"/>
          <p:cNvSpPr>
            <a:spLocks noGrp="1"/>
          </p:cNvSpPr>
          <p:nvPr>
            <p:ph type="body" idx="2"/>
          </p:nvPr>
        </p:nvSpPr>
        <p:spPr/>
        <p:txBody>
          <a:bodyPr/>
          <a:lstStyle/>
          <a:p>
            <a:r>
              <a:rPr lang="en-US" dirty="0" smtClean="0"/>
              <a:t>While out East, Caesar served as a Roman official (as did many upper-class youths) and participated in battle.</a:t>
            </a:r>
          </a:p>
          <a:p>
            <a:endParaRPr lang="en-US" dirty="0" smtClean="0"/>
          </a:p>
          <a:p>
            <a:r>
              <a:rPr lang="en-US" dirty="0" smtClean="0"/>
              <a:t>He earned the </a:t>
            </a:r>
            <a:r>
              <a:rPr lang="en-US" i="1" dirty="0" smtClean="0"/>
              <a:t>corona </a:t>
            </a:r>
            <a:r>
              <a:rPr lang="en-US" i="1" dirty="0" err="1" smtClean="0"/>
              <a:t>civica</a:t>
            </a:r>
            <a:r>
              <a:rPr lang="en-US" dirty="0" smtClean="0"/>
              <a:t> or the “civic crown” which is bestowed upon those who saved a fellow citizen in battle.</a:t>
            </a:r>
          </a:p>
          <a:p>
            <a:endParaRPr lang="en-US" dirty="0" smtClean="0"/>
          </a:p>
          <a:p>
            <a:r>
              <a:rPr lang="en-US" dirty="0" smtClean="0"/>
              <a:t>He was also captured by pirates. After his ransom was paid, he hunted down the pirates and had them crucified which he personally oversaw (ironic that he warned the pirates that this would happen). </a:t>
            </a:r>
            <a:endParaRPr lang="en-US" dirty="0"/>
          </a:p>
        </p:txBody>
      </p:sp>
      <p:pic>
        <p:nvPicPr>
          <p:cNvPr id="5" name="Content Placeholder 4" descr="Augustus_Bevilacqua_Glyptothek_Munich_317.jpg"/>
          <p:cNvPicPr>
            <a:picLocks noGrp="1" noChangeAspect="1"/>
          </p:cNvPicPr>
          <p:nvPr>
            <p:ph sz="half" idx="1"/>
          </p:nvPr>
        </p:nvPicPr>
        <p:blipFill>
          <a:blip r:embed="rId2" cstate="print"/>
          <a:stretch>
            <a:fillRect/>
          </a:stretch>
        </p:blipFill>
        <p:spPr>
          <a:xfrm>
            <a:off x="4226254" y="228600"/>
            <a:ext cx="3586540" cy="5181600"/>
          </a:xfrm>
        </p:spPr>
      </p:pic>
      <p:sp>
        <p:nvSpPr>
          <p:cNvPr id="6" name="TextBox 5"/>
          <p:cNvSpPr txBox="1"/>
          <p:nvPr/>
        </p:nvSpPr>
        <p:spPr>
          <a:xfrm>
            <a:off x="3962400" y="5562600"/>
            <a:ext cx="4343400" cy="369332"/>
          </a:xfrm>
          <a:prstGeom prst="rect">
            <a:avLst/>
          </a:prstGeom>
          <a:noFill/>
        </p:spPr>
        <p:txBody>
          <a:bodyPr wrap="square" rtlCol="0">
            <a:spAutoFit/>
          </a:bodyPr>
          <a:lstStyle/>
          <a:p>
            <a:r>
              <a:rPr lang="en-US" dirty="0" smtClean="0"/>
              <a:t>Augustus wearing the </a:t>
            </a:r>
            <a:r>
              <a:rPr lang="en-US" i="1" dirty="0" smtClean="0"/>
              <a:t>corona </a:t>
            </a:r>
            <a:r>
              <a:rPr lang="en-US" i="1" dirty="0" err="1" smtClean="0"/>
              <a:t>civica</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Caesar’s Life</a:t>
            </a:r>
            <a:endParaRPr lang="en-US" dirty="0"/>
          </a:p>
        </p:txBody>
      </p:sp>
      <p:sp>
        <p:nvSpPr>
          <p:cNvPr id="3" name="Text Placeholder 2"/>
          <p:cNvSpPr>
            <a:spLocks noGrp="1"/>
          </p:cNvSpPr>
          <p:nvPr>
            <p:ph type="body" idx="2"/>
          </p:nvPr>
        </p:nvSpPr>
        <p:spPr/>
        <p:txBody>
          <a:bodyPr/>
          <a:lstStyle/>
          <a:p>
            <a:r>
              <a:rPr lang="en-US" dirty="0" smtClean="0"/>
              <a:t>While in the East, Caesar also studied under a Greek tutor , Apollonius, who happened to have taught Cicero rhetoric. Caesar was known as the second best public speaker of his time.</a:t>
            </a:r>
          </a:p>
          <a:p>
            <a:endParaRPr lang="en-US" dirty="0" smtClean="0"/>
          </a:p>
          <a:p>
            <a:r>
              <a:rPr lang="en-US" dirty="0" smtClean="0"/>
              <a:t>Caesar’s early career contained many official posts, both military and civil.  His elected posts included an </a:t>
            </a:r>
            <a:r>
              <a:rPr lang="en-US" dirty="0" err="1" smtClean="0"/>
              <a:t>aedileship</a:t>
            </a:r>
            <a:r>
              <a:rPr lang="en-US" dirty="0" smtClean="0"/>
              <a:t> in 65 BCE and his scandalous service as the </a:t>
            </a:r>
            <a:r>
              <a:rPr lang="en-US" i="1" dirty="0" err="1" smtClean="0"/>
              <a:t>pontifex</a:t>
            </a:r>
            <a:r>
              <a:rPr lang="en-US" i="1" dirty="0" smtClean="0"/>
              <a:t> </a:t>
            </a:r>
            <a:r>
              <a:rPr lang="en-US" i="1" dirty="0" err="1" smtClean="0"/>
              <a:t>maximus</a:t>
            </a:r>
            <a:r>
              <a:rPr lang="en-US" i="1" dirty="0" smtClean="0"/>
              <a:t> </a:t>
            </a:r>
            <a:r>
              <a:rPr lang="en-US" dirty="0" smtClean="0"/>
              <a:t>in 63 BCE (scandalous because he was too young and borrowed huge sums of money for bribery. In fact, when Caesar tried to leave for Spain in 61 to govern the province, his creditors tried to block him. Crassus had to bail him out).</a:t>
            </a:r>
          </a:p>
          <a:p>
            <a:endParaRPr lang="en-US" dirty="0" smtClean="0"/>
          </a:p>
          <a:p>
            <a:endParaRPr lang="en-US" dirty="0"/>
          </a:p>
        </p:txBody>
      </p:sp>
      <p:pic>
        <p:nvPicPr>
          <p:cNvPr id="5" name="Content Placeholder 4" descr="s3onfap.jpg"/>
          <p:cNvPicPr>
            <a:picLocks noGrp="1" noChangeAspect="1"/>
          </p:cNvPicPr>
          <p:nvPr>
            <p:ph sz="half" idx="1"/>
          </p:nvPr>
        </p:nvPicPr>
        <p:blipFill>
          <a:blip r:embed="rId2" cstate="print"/>
          <a:stretch>
            <a:fillRect/>
          </a:stretch>
        </p:blipFill>
        <p:spPr>
          <a:xfrm>
            <a:off x="4419600" y="304800"/>
            <a:ext cx="3609975" cy="4572000"/>
          </a:xfrm>
        </p:spPr>
      </p:pic>
      <p:sp>
        <p:nvSpPr>
          <p:cNvPr id="6" name="TextBox 5"/>
          <p:cNvSpPr txBox="1"/>
          <p:nvPr/>
        </p:nvSpPr>
        <p:spPr>
          <a:xfrm>
            <a:off x="4495800" y="5105400"/>
            <a:ext cx="3429000" cy="369332"/>
          </a:xfrm>
          <a:prstGeom prst="rect">
            <a:avLst/>
          </a:prstGeom>
          <a:noFill/>
        </p:spPr>
        <p:txBody>
          <a:bodyPr wrap="square" rtlCol="0">
            <a:spAutoFit/>
          </a:bodyPr>
          <a:lstStyle/>
          <a:p>
            <a:r>
              <a:rPr lang="en-US" dirty="0" smtClean="0"/>
              <a:t>Apollonius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Caesar’s Life</a:t>
            </a:r>
            <a:endParaRPr lang="en-US" dirty="0"/>
          </a:p>
        </p:txBody>
      </p:sp>
      <p:sp>
        <p:nvSpPr>
          <p:cNvPr id="3" name="Text Placeholder 2"/>
          <p:cNvSpPr>
            <a:spLocks noGrp="1"/>
          </p:cNvSpPr>
          <p:nvPr>
            <p:ph type="body" idx="2"/>
          </p:nvPr>
        </p:nvSpPr>
        <p:spPr/>
        <p:txBody>
          <a:bodyPr>
            <a:normAutofit fontScale="92500" lnSpcReduction="10000"/>
          </a:bodyPr>
          <a:lstStyle/>
          <a:p>
            <a:r>
              <a:rPr lang="en-US" dirty="0" smtClean="0"/>
              <a:t>When Caesar paid off his debts from becoming wealthy in Spain, he prepared to run for the consulship.</a:t>
            </a:r>
          </a:p>
          <a:p>
            <a:endParaRPr lang="en-US" dirty="0" smtClean="0"/>
          </a:p>
          <a:p>
            <a:r>
              <a:rPr lang="en-US" dirty="0" smtClean="0"/>
              <a:t>Caesar was backed by both Pompey and Crassus who hated each other.  Caesar united the two in </a:t>
            </a:r>
            <a:r>
              <a:rPr lang="en-US" i="1" dirty="0" err="1" smtClean="0"/>
              <a:t>amicitia</a:t>
            </a:r>
            <a:r>
              <a:rPr lang="en-US" dirty="0" smtClean="0"/>
              <a:t> and created the first triumvirate. </a:t>
            </a:r>
          </a:p>
          <a:p>
            <a:endParaRPr lang="en-US" dirty="0" smtClean="0"/>
          </a:p>
          <a:p>
            <a:r>
              <a:rPr lang="en-US" dirty="0" smtClean="0"/>
              <a:t>Pompey married Caesar’s daughter Julia to solidify a stronger bond between the two men.</a:t>
            </a:r>
          </a:p>
          <a:p>
            <a:endParaRPr lang="en-US" dirty="0" smtClean="0"/>
          </a:p>
          <a:p>
            <a:r>
              <a:rPr lang="en-US" dirty="0" smtClean="0"/>
              <a:t>When Caesar was elected consul in 59 BCE, he used dubious methods such as physically stopping his colleague </a:t>
            </a:r>
            <a:r>
              <a:rPr lang="en-US" dirty="0" err="1" smtClean="0"/>
              <a:t>Bibulus</a:t>
            </a:r>
            <a:r>
              <a:rPr lang="en-US" dirty="0" smtClean="0"/>
              <a:t> from participating in motions so that he could not veto any motions which would stop legislation from being passed which was designed to benefit Caesar’s “friends” (i.e. Pompey and Crassus). </a:t>
            </a:r>
            <a:endParaRPr lang="en-US" dirty="0"/>
          </a:p>
        </p:txBody>
      </p:sp>
      <p:pic>
        <p:nvPicPr>
          <p:cNvPr id="5" name="Content Placeholder 4" descr="triumvirate-300x141.jpg"/>
          <p:cNvPicPr>
            <a:picLocks noGrp="1" noChangeAspect="1"/>
          </p:cNvPicPr>
          <p:nvPr>
            <p:ph sz="half" idx="1"/>
          </p:nvPr>
        </p:nvPicPr>
        <p:blipFill>
          <a:blip r:embed="rId2" cstate="print"/>
          <a:stretch>
            <a:fillRect/>
          </a:stretch>
        </p:blipFill>
        <p:spPr>
          <a:xfrm>
            <a:off x="3505200" y="2590801"/>
            <a:ext cx="5544021" cy="260569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Caesar’s life</a:t>
            </a:r>
            <a:endParaRPr lang="en-US" dirty="0"/>
          </a:p>
        </p:txBody>
      </p:sp>
      <p:sp>
        <p:nvSpPr>
          <p:cNvPr id="3" name="Text Placeholder 2"/>
          <p:cNvSpPr>
            <a:spLocks noGrp="1"/>
          </p:cNvSpPr>
          <p:nvPr>
            <p:ph type="body" idx="2"/>
          </p:nvPr>
        </p:nvSpPr>
        <p:spPr/>
        <p:txBody>
          <a:bodyPr/>
          <a:lstStyle/>
          <a:p>
            <a:r>
              <a:rPr lang="en-US" dirty="0" smtClean="0"/>
              <a:t>After his consulship, Caesar received a </a:t>
            </a:r>
            <a:r>
              <a:rPr lang="en-US" dirty="0" err="1" smtClean="0"/>
              <a:t>proconsulship</a:t>
            </a:r>
            <a:r>
              <a:rPr lang="en-US" dirty="0" smtClean="0"/>
              <a:t> in transalpine and cisalpine Gaul for a period of 5 years.  When he became involved in conquering the rest of Gaul (mostly France), Caesar realized that it would take more than 5 years. </a:t>
            </a:r>
          </a:p>
          <a:p>
            <a:endParaRPr lang="en-US" dirty="0" smtClean="0"/>
          </a:p>
          <a:p>
            <a:r>
              <a:rPr lang="en-US" dirty="0" smtClean="0"/>
              <a:t>Caesar was able to renew his alliance with Pompey in Crassus in 56 and to complete the conquest of Gaul by 50. While in Gaul, Caesar made himself and the Roman state immensely wealthy which made him popular with the people. He also increased the size of his army through this wealth. </a:t>
            </a:r>
            <a:endParaRPr lang="en-US" dirty="0"/>
          </a:p>
        </p:txBody>
      </p:sp>
      <p:pic>
        <p:nvPicPr>
          <p:cNvPr id="5" name="Content Placeholder 4" descr="download.jpg"/>
          <p:cNvPicPr>
            <a:picLocks noGrp="1" noChangeAspect="1"/>
          </p:cNvPicPr>
          <p:nvPr>
            <p:ph sz="half" idx="1"/>
          </p:nvPr>
        </p:nvPicPr>
        <p:blipFill>
          <a:blip r:embed="rId2" cstate="print"/>
          <a:stretch>
            <a:fillRect/>
          </a:stretch>
        </p:blipFill>
        <p:spPr>
          <a:xfrm>
            <a:off x="3561647" y="1143000"/>
            <a:ext cx="5546490" cy="3690937"/>
          </a:xfrm>
        </p:spPr>
      </p:pic>
      <p:sp>
        <p:nvSpPr>
          <p:cNvPr id="6" name="TextBox 5"/>
          <p:cNvSpPr txBox="1"/>
          <p:nvPr/>
        </p:nvSpPr>
        <p:spPr>
          <a:xfrm>
            <a:off x="3581400" y="5105400"/>
            <a:ext cx="5334000" cy="369332"/>
          </a:xfrm>
          <a:prstGeom prst="rect">
            <a:avLst/>
          </a:prstGeom>
          <a:noFill/>
        </p:spPr>
        <p:txBody>
          <a:bodyPr wrap="square" rtlCol="0">
            <a:spAutoFit/>
          </a:bodyPr>
          <a:lstStyle/>
          <a:p>
            <a:r>
              <a:rPr lang="en-US" dirty="0" err="1" smtClean="0"/>
              <a:t>Vercingetorix</a:t>
            </a:r>
            <a:r>
              <a:rPr lang="en-US" dirty="0" smtClean="0"/>
              <a:t> surrenders to Caesar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Caesar’s Life</a:t>
            </a:r>
            <a:endParaRPr lang="en-US" dirty="0"/>
          </a:p>
        </p:txBody>
      </p:sp>
      <p:sp>
        <p:nvSpPr>
          <p:cNvPr id="3" name="Text Placeholder 2"/>
          <p:cNvSpPr>
            <a:spLocks noGrp="1"/>
          </p:cNvSpPr>
          <p:nvPr>
            <p:ph type="body" idx="2"/>
          </p:nvPr>
        </p:nvSpPr>
        <p:spPr/>
        <p:txBody>
          <a:bodyPr/>
          <a:lstStyle/>
          <a:p>
            <a:r>
              <a:rPr lang="en-US" dirty="0" smtClean="0"/>
              <a:t>In Rome, the political arena found itself at a critical point.  Caesar’s daughter Julia, who was married to Pompey, died in childbirth in 54 BCE. </a:t>
            </a:r>
          </a:p>
          <a:p>
            <a:endParaRPr lang="en-US" dirty="0" smtClean="0"/>
          </a:p>
          <a:p>
            <a:r>
              <a:rPr lang="en-US" dirty="0" smtClean="0"/>
              <a:t>Crassus was defeated by the </a:t>
            </a:r>
            <a:r>
              <a:rPr lang="en-US" dirty="0" err="1" smtClean="0"/>
              <a:t>Parthians</a:t>
            </a:r>
            <a:r>
              <a:rPr lang="en-US" dirty="0" smtClean="0"/>
              <a:t> in 53 BCE and died in battle.</a:t>
            </a:r>
          </a:p>
          <a:p>
            <a:endParaRPr lang="en-US" dirty="0" smtClean="0"/>
          </a:p>
          <a:p>
            <a:r>
              <a:rPr lang="en-US" dirty="0" smtClean="0"/>
              <a:t>With Crassus’s death, Pompey began drifting into a closer alliance with leaders in the senate.</a:t>
            </a:r>
          </a:p>
          <a:p>
            <a:endParaRPr lang="en-US" dirty="0" smtClean="0"/>
          </a:p>
          <a:p>
            <a:r>
              <a:rPr lang="en-US" dirty="0" smtClean="0"/>
              <a:t>Eventually, the senate convinced Pompey to recall Caesar from Gaul. Caesar refused to obey.  The senate enacted Julius Caesar as an enemy to the state. </a:t>
            </a:r>
            <a:endParaRPr lang="en-US" dirty="0"/>
          </a:p>
        </p:txBody>
      </p:sp>
      <p:pic>
        <p:nvPicPr>
          <p:cNvPr id="5" name="Content Placeholder 4" descr="images.jpg"/>
          <p:cNvPicPr>
            <a:picLocks noGrp="1" noChangeAspect="1"/>
          </p:cNvPicPr>
          <p:nvPr>
            <p:ph sz="half" idx="1"/>
          </p:nvPr>
        </p:nvPicPr>
        <p:blipFill>
          <a:blip r:embed="rId2" cstate="print"/>
          <a:stretch>
            <a:fillRect/>
          </a:stretch>
        </p:blipFill>
        <p:spPr>
          <a:xfrm>
            <a:off x="4038600" y="1219200"/>
            <a:ext cx="4823333" cy="4844865"/>
          </a:xfrm>
        </p:spPr>
      </p:pic>
      <p:sp>
        <p:nvSpPr>
          <p:cNvPr id="6" name="TextBox 5"/>
          <p:cNvSpPr txBox="1"/>
          <p:nvPr/>
        </p:nvSpPr>
        <p:spPr>
          <a:xfrm>
            <a:off x="3810000" y="6172200"/>
            <a:ext cx="5105400" cy="381000"/>
          </a:xfrm>
          <a:prstGeom prst="rect">
            <a:avLst/>
          </a:prstGeom>
          <a:noFill/>
        </p:spPr>
        <p:txBody>
          <a:bodyPr wrap="square" rtlCol="0">
            <a:spAutoFit/>
          </a:bodyPr>
          <a:lstStyle/>
          <a:p>
            <a:r>
              <a:rPr lang="en-US" dirty="0" smtClean="0"/>
              <a:t>Cato the Younger from HBO’s </a:t>
            </a:r>
            <a:r>
              <a:rPr lang="en-US" i="1" dirty="0" smtClean="0"/>
              <a:t>Rome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Caesar’s Life</a:t>
            </a:r>
            <a:endParaRPr lang="en-US" dirty="0"/>
          </a:p>
        </p:txBody>
      </p:sp>
      <p:sp>
        <p:nvSpPr>
          <p:cNvPr id="3" name="Text Placeholder 2"/>
          <p:cNvSpPr>
            <a:spLocks noGrp="1"/>
          </p:cNvSpPr>
          <p:nvPr>
            <p:ph type="body" idx="2"/>
          </p:nvPr>
        </p:nvSpPr>
        <p:spPr/>
        <p:txBody>
          <a:bodyPr>
            <a:normAutofit lnSpcReduction="10000"/>
          </a:bodyPr>
          <a:lstStyle/>
          <a:p>
            <a:r>
              <a:rPr lang="en-US" dirty="0" smtClean="0"/>
              <a:t>After hearing the Senate’s request to disarm, Caesar delayed for a day before he crossed the Rubicon River in January 10</a:t>
            </a:r>
            <a:r>
              <a:rPr lang="en-US" baseline="30000" dirty="0" smtClean="0"/>
              <a:t>th</a:t>
            </a:r>
            <a:r>
              <a:rPr lang="en-US" dirty="0" smtClean="0"/>
              <a:t>, 49 BCE.  He uttered the famous phrase, “alia </a:t>
            </a:r>
            <a:r>
              <a:rPr lang="en-US" dirty="0" err="1" smtClean="0"/>
              <a:t>iacta</a:t>
            </a:r>
            <a:r>
              <a:rPr lang="en-US" dirty="0" smtClean="0"/>
              <a:t> </a:t>
            </a:r>
            <a:r>
              <a:rPr lang="en-US" dirty="0" err="1" smtClean="0"/>
              <a:t>est</a:t>
            </a:r>
            <a:r>
              <a:rPr lang="en-US" dirty="0" smtClean="0"/>
              <a:t>”. </a:t>
            </a:r>
          </a:p>
          <a:p>
            <a:endParaRPr lang="en-US" dirty="0" smtClean="0"/>
          </a:p>
          <a:p>
            <a:r>
              <a:rPr lang="en-US" dirty="0" smtClean="0"/>
              <a:t>Having been taken by surprise, Pompey and the Senate fled to Greece. Caesar secured Italy and then met Pompey in battle at Pharsalus, Greece in 48 BCE. Caesar won and Pompey fled to Egypt where he was assassinated by King Ptolemy VIII.  Caesar landed in Egypt too late to meet Pompey in battle again, but became in a foreign dispute over who had the right to rule in Egypt: Ptolemy or his sister/wife Cleopatra. </a:t>
            </a:r>
            <a:endParaRPr lang="en-US" dirty="0"/>
          </a:p>
        </p:txBody>
      </p:sp>
      <p:pic>
        <p:nvPicPr>
          <p:cNvPr id="5" name="Content Placeholder 4" descr="300px-LocationRubicon.PNG"/>
          <p:cNvPicPr>
            <a:picLocks noGrp="1" noChangeAspect="1"/>
          </p:cNvPicPr>
          <p:nvPr>
            <p:ph sz="half" idx="1"/>
          </p:nvPr>
        </p:nvPicPr>
        <p:blipFill>
          <a:blip r:embed="rId2" cstate="print"/>
          <a:stretch>
            <a:fillRect/>
          </a:stretch>
        </p:blipFill>
        <p:spPr>
          <a:xfrm>
            <a:off x="3818240" y="1600200"/>
            <a:ext cx="5070115" cy="4343399"/>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79</TotalTime>
  <Words>1279</Words>
  <Application>Microsoft Office PowerPoint</Application>
  <PresentationFormat>On-screen Show (4:3)</PresentationFormat>
  <Paragraphs>80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Gaius Julius Caesar</vt:lpstr>
      <vt:lpstr>Caesar’s Life</vt:lpstr>
      <vt:lpstr>Caesar’s Life</vt:lpstr>
      <vt:lpstr>Caesar’s Life</vt:lpstr>
      <vt:lpstr>Caesar’s Life</vt:lpstr>
      <vt:lpstr>Caesar’s Life</vt:lpstr>
      <vt:lpstr>Caesar’s life</vt:lpstr>
      <vt:lpstr>Caesar’s Life</vt:lpstr>
      <vt:lpstr>Caesar’s Life</vt:lpstr>
      <vt:lpstr>Caesar’s Life</vt:lpstr>
      <vt:lpstr>Caesar’s Life</vt:lpstr>
      <vt:lpstr>Caesar’s Life</vt:lpstr>
      <vt:lpstr>Caesar’s Legacy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Gaius Julius Caesar</dc:title>
  <dc:creator>vcs</dc:creator>
  <cp:lastModifiedBy>vcs</cp:lastModifiedBy>
  <cp:revision>17</cp:revision>
  <dcterms:created xsi:type="dcterms:W3CDTF">2015-07-09T04:23:48Z</dcterms:created>
  <dcterms:modified xsi:type="dcterms:W3CDTF">2015-07-10T03:32:41Z</dcterms:modified>
</cp:coreProperties>
</file>